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7" r:id="rId2"/>
    <p:sldId id="256" r:id="rId3"/>
    <p:sldId id="257" r:id="rId4"/>
    <p:sldId id="258" r:id="rId5"/>
    <p:sldId id="260" r:id="rId6"/>
    <p:sldId id="261" r:id="rId7"/>
    <p:sldId id="272" r:id="rId8"/>
    <p:sldId id="273" r:id="rId9"/>
    <p:sldId id="271" r:id="rId10"/>
    <p:sldId id="263" r:id="rId11"/>
    <p:sldId id="277" r:id="rId12"/>
    <p:sldId id="280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0618-6893-4DCB-9F80-EB1E0EC92144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32A5A-5D03-46F6-8A55-366C6F55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8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0" lang="en-US" dirty="0" smtClean="0"/>
              <a:t>Text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FEBC-D34B-4FFA-A922-FBF3E619F53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D52-FB15-4134-9990-A84D57263A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Smaller text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-15240" y="2133600"/>
            <a:ext cx="8991600" cy="4191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 b="1">
                <a:solidFill>
                  <a:schemeClr val="tx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Font typeface="Arial" pitchFamily="34" charset="0"/>
              <a:buNone/>
              <a:tabLst>
                <a:tab pos="508000" algn="l"/>
              </a:tabLst>
              <a:defRPr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8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8"/>
          <p:cNvSpPr>
            <a:spLocks noGrp="1"/>
          </p:cNvSpPr>
          <p:nvPr>
            <p:ph type="subTitle" idx="1"/>
          </p:nvPr>
        </p:nvSpPr>
        <p:spPr>
          <a:xfrm>
            <a:off x="-15240" y="2133600"/>
            <a:ext cx="8991600" cy="4191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 b="1">
                <a:solidFill>
                  <a:schemeClr val="tx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7CFEBC-D34B-4FFA-A922-FBF3E619F53D}" type="datetimeFigureOut">
              <a:rPr lang="en-US" smtClean="0">
                <a:latin typeface="+mn-lt"/>
              </a:rPr>
              <a:pPr/>
              <a:t>10/19/2012</a:t>
            </a:fld>
            <a:endParaRPr lang="en-US">
              <a:latin typeface="+mn-lt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5C8D52-FB15-4134-9990-A84D57263A3F}" type="slidenum">
              <a:rPr lang="en-US" smtClean="0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baseline="0">
                <a:ln w="6350">
                  <a:noFill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+mn-lt"/>
              </a:rPr>
              <a:t>Click to edit Master title style</a:t>
            </a:r>
            <a:endParaRPr lang="en-US" dirty="0">
              <a:latin typeface="+mn-lt"/>
            </a:endParaRPr>
          </a:p>
        </p:txBody>
      </p:sp>
      <p:sp>
        <p:nvSpPr>
          <p:cNvPr id="10" name="Subtitle 8"/>
          <p:cNvSpPr>
            <a:spLocks noGrp="1"/>
          </p:cNvSpPr>
          <p:nvPr>
            <p:ph type="subTitle" idx="1"/>
          </p:nvPr>
        </p:nvSpPr>
        <p:spPr>
          <a:xfrm>
            <a:off x="-15240" y="2133600"/>
            <a:ext cx="8991600" cy="4191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 b="1">
                <a:solidFill>
                  <a:schemeClr val="tx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708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7CFEBC-D34B-4FFA-A922-FBF3E619F53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5C8D52-FB15-4134-9990-A84D57263A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6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List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901677"/>
              </p:ext>
            </p:extLst>
          </p:nvPr>
        </p:nvGraphicFramePr>
        <p:xfrm>
          <a:off x="76199" y="1676400"/>
          <a:ext cx="8991602" cy="4761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8780"/>
                <a:gridCol w="2733076"/>
                <a:gridCol w="1311520"/>
                <a:gridCol w="2668226"/>
              </a:tblGrid>
              <a:tr h="1241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Object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Type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Mag</a:t>
                      </a:r>
                      <a:endParaRPr lang="en-US" sz="2400" b="1" i="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Constellation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45217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M20(</a:t>
                      </a:r>
                      <a:r>
                        <a:rPr lang="en-US" sz="2000" u="none" strike="noStrike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Trifid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2000" b="1" i="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Nebula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6.3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Sagittarius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M8 (Lagoon)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Nebula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200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Sagittarius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M29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Open Cluster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Cygnus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NGC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 6995 (E. Veil)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Nebula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Cygnus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M15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Globular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 Cluster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6.2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Pegasus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Pallas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Asteroid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8.7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Cetus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4197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Vesta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Asteroid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7.4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Taurus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Ceres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Asteroid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8.2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Gemini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M31 (Andromeda)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Spiral</a:t>
                      </a:r>
                      <a:r>
                        <a:rPr lang="en-US" sz="200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 Galaxy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3.40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Andromeda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7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 Astronomy terms, what is a “Bolide”?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Gee Whiz Question of the Month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 very bright meteor (or fireball) that produces a sonic boom.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Gee Whiz Question of the </a:t>
            </a:r>
            <a:r>
              <a:rPr lang="en-US" dirty="0" smtClean="0"/>
              <a:t>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032" y="1828800"/>
            <a:ext cx="8991600" cy="4876800"/>
          </a:xfrm>
        </p:spPr>
        <p:txBody>
          <a:bodyPr/>
          <a:lstStyle/>
          <a:p>
            <a:endParaRPr lang="en-US" sz="2400" dirty="0" smtClean="0">
              <a:solidFill>
                <a:schemeClr val="tx1">
                  <a:lumMod val="85000"/>
                </a:schemeClr>
              </a:solidFill>
              <a:effectLst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/>
              </a:rPr>
              <a:t>Asteroid “Juno”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  <a:effectLst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Magnitude </a:t>
            </a:r>
            <a:r>
              <a:rPr lang="en-US" dirty="0" smtClean="0"/>
              <a:t>11.4 (very difficult)</a:t>
            </a:r>
            <a:endParaRPr lang="en-US" dirty="0" smtClean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 err="1" smtClean="0"/>
              <a:t>Ophiuchus</a:t>
            </a: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R.A: 16h 37m 28.31s W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Dec: -11° 11’ 10.2”</a:t>
            </a:r>
          </a:p>
          <a:p>
            <a:pPr marL="800100" lvl="1" indent="-342900" algn="l">
              <a:buFont typeface="Arial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1" dirty="0" smtClean="0"/>
              <a:t>ENJOY!!!</a:t>
            </a:r>
            <a:endParaRPr lang="en-US" b="1" dirty="0" smtClean="0"/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Observing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effectLst/>
              </a:rPr>
              <a:t>http://www.almanac.com/astronomy/</a:t>
            </a:r>
          </a:p>
          <a:p>
            <a:endParaRPr lang="en-US" u="sng" dirty="0" smtClean="0">
              <a:effectLst/>
            </a:endParaRPr>
          </a:p>
          <a:p>
            <a:r>
              <a:rPr lang="en-US" u="sng" dirty="0" smtClean="0">
                <a:effectLst/>
              </a:rPr>
              <a:t>http</a:t>
            </a:r>
            <a:r>
              <a:rPr lang="en-US" u="sng" dirty="0">
                <a:effectLst/>
              </a:rPr>
              <a:t>://</a:t>
            </a:r>
            <a:r>
              <a:rPr lang="en-US" u="sng" dirty="0" smtClean="0">
                <a:effectLst/>
              </a:rPr>
              <a:t>astrojourney.wordpress.com</a:t>
            </a:r>
          </a:p>
          <a:p>
            <a:endParaRPr lang="en-US" u="sng" dirty="0">
              <a:effectLst/>
            </a:endParaRPr>
          </a:p>
          <a:p>
            <a:r>
              <a:rPr lang="en-US" u="sng" dirty="0">
                <a:effectLst/>
              </a:rPr>
              <a:t> http://</a:t>
            </a:r>
            <a:r>
              <a:rPr lang="en-US" u="sng" dirty="0" smtClean="0">
                <a:effectLst/>
              </a:rPr>
              <a:t>www.astronomy.com/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“What’s up”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presentation of “what’s up” in the night 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This Month’s Sky: September2012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8991600" cy="4191000"/>
          </a:xfrm>
        </p:spPr>
        <p:txBody>
          <a:bodyPr/>
          <a:lstStyle/>
          <a:p>
            <a:r>
              <a:rPr lang="en-US" dirty="0" smtClean="0"/>
              <a:t>Our Solar System Tonight</a:t>
            </a:r>
          </a:p>
          <a:p>
            <a:r>
              <a:rPr lang="en-US" dirty="0" smtClean="0"/>
              <a:t>This Month’s </a:t>
            </a:r>
            <a:r>
              <a:rPr lang="en-US" dirty="0" err="1" smtClean="0"/>
              <a:t>Astro</a:t>
            </a:r>
            <a:r>
              <a:rPr lang="en-US" dirty="0" smtClean="0"/>
              <a:t> Events</a:t>
            </a:r>
          </a:p>
          <a:p>
            <a:r>
              <a:rPr lang="en-US" dirty="0" smtClean="0"/>
              <a:t>Target List </a:t>
            </a:r>
          </a:p>
          <a:p>
            <a:r>
              <a:rPr lang="en-US" dirty="0" smtClean="0"/>
              <a:t>Gee Whiz Question of the Month</a:t>
            </a:r>
            <a:endParaRPr lang="en-US" dirty="0"/>
          </a:p>
          <a:p>
            <a:r>
              <a:rPr lang="en-US" dirty="0" smtClean="0"/>
              <a:t>CE Observing Challenge</a:t>
            </a:r>
          </a:p>
        </p:txBody>
      </p:sp>
    </p:spTree>
    <p:extLst>
      <p:ext uri="{BB962C8B-B14F-4D97-AF65-F5344CB8AC3E}">
        <p14:creationId xmlns:p14="http://schemas.microsoft.com/office/powerpoint/2010/main" val="36594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 Tonight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74880"/>
              </p:ext>
            </p:extLst>
          </p:nvPr>
        </p:nvGraphicFramePr>
        <p:xfrm>
          <a:off x="1600200" y="1752600"/>
          <a:ext cx="5886450" cy="4838521"/>
        </p:xfrm>
        <a:graphic>
          <a:graphicData uri="http://schemas.openxmlformats.org/drawingml/2006/table">
            <a:tbl>
              <a:tblPr/>
              <a:tblGrid>
                <a:gridCol w="1962150"/>
                <a:gridCol w="1962150"/>
                <a:gridCol w="1962150"/>
              </a:tblGrid>
              <a:tr h="2286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Rises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Sets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7:44 </a:t>
                      </a:r>
                      <a:r>
                        <a:rPr lang="en-US" sz="2400" dirty="0" smtClean="0">
                          <a:effectLst/>
                        </a:rPr>
                        <a:t>A.M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6:55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Moon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1:11 P.M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11:48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00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Mercury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9:41 A.M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7:54 P.M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Venus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4:48 </a:t>
                      </a:r>
                      <a:r>
                        <a:rPr lang="en-US" sz="2400" dirty="0">
                          <a:effectLst/>
                        </a:rPr>
                        <a:t>A.M.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5:20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11:10 </a:t>
                      </a:r>
                      <a:r>
                        <a:rPr lang="en-US" sz="2400" dirty="0" smtClean="0">
                          <a:effectLst/>
                        </a:rPr>
                        <a:t>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9:06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P.M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Jupiter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9:30 </a:t>
                      </a:r>
                      <a:r>
                        <a:rPr lang="en-US" sz="2400" dirty="0" smtClean="0">
                          <a:effectLst/>
                        </a:rPr>
                        <a:t>P.M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11:41 A.M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Saturn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8:03 </a:t>
                      </a:r>
                      <a:r>
                        <a:rPr lang="en-US" sz="2400" dirty="0" smtClean="0">
                          <a:effectLst/>
                        </a:rPr>
                        <a:t>A.M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7:13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Uranus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5:51</a:t>
                      </a:r>
                      <a:r>
                        <a:rPr lang="en-US" sz="2400" b="0" baseline="0" dirty="0" smtClean="0">
                          <a:effectLst/>
                        </a:rPr>
                        <a:t> </a:t>
                      </a:r>
                      <a:r>
                        <a:rPr lang="en-US" sz="2400" b="0" baseline="0" dirty="0" smtClean="0">
                          <a:effectLst/>
                        </a:rPr>
                        <a:t>P.M.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6:07 </a:t>
                      </a:r>
                      <a:r>
                        <a:rPr lang="en-US" sz="2400" b="0" dirty="0" smtClean="0">
                          <a:effectLst/>
                        </a:rPr>
                        <a:t>A.M.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26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Neptune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4:17 </a:t>
                      </a:r>
                      <a:r>
                        <a:rPr lang="en-US" sz="2400" b="0" dirty="0" smtClean="0">
                          <a:effectLst/>
                        </a:rPr>
                        <a:t>P.M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3:20 </a:t>
                      </a:r>
                      <a:r>
                        <a:rPr lang="en-US" sz="2400" b="0" dirty="0">
                          <a:effectLst/>
                        </a:rPr>
                        <a:t>A.M.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Pluto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12:59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</a:rPr>
                        <a:t>P.M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11:14 </a:t>
                      </a:r>
                      <a:r>
                        <a:rPr lang="en-US" sz="2400" dirty="0">
                          <a:effectLst/>
                        </a:rPr>
                        <a:t>A.M.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3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8991600" cy="5029200"/>
          </a:xfrm>
        </p:spPr>
        <p:txBody>
          <a:bodyPr/>
          <a:lstStyle/>
          <a:p>
            <a:r>
              <a:rPr lang="en-US" sz="2400" dirty="0" err="1" smtClean="0">
                <a:effectLst/>
              </a:rPr>
              <a:t>Orionid</a:t>
            </a:r>
            <a:r>
              <a:rPr lang="en-US" sz="2400" dirty="0" smtClean="0">
                <a:effectLst/>
              </a:rPr>
              <a:t> Meteor Shower</a:t>
            </a:r>
            <a:endParaRPr lang="en-US" sz="1600" dirty="0" smtClean="0">
              <a:effectLst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 smtClean="0"/>
              <a:t>Oct</a:t>
            </a:r>
            <a:r>
              <a:rPr lang="en-US" sz="2000" dirty="0"/>
              <a:t>. </a:t>
            </a:r>
            <a:r>
              <a:rPr lang="en-US" sz="2000" dirty="0" smtClean="0"/>
              <a:t>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-22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- </a:t>
            </a:r>
            <a:r>
              <a:rPr lang="en-US" sz="2000" smtClean="0"/>
              <a:t>Look </a:t>
            </a:r>
            <a:r>
              <a:rPr lang="en-US" sz="2000" smtClean="0"/>
              <a:t>ESE</a:t>
            </a:r>
            <a:r>
              <a:rPr lang="en-US" sz="2000" smtClean="0"/>
              <a:t> </a:t>
            </a:r>
            <a:r>
              <a:rPr lang="en-US" sz="2000" dirty="0" smtClean="0"/>
              <a:t>(Up to 15/Hour)</a:t>
            </a:r>
            <a:endParaRPr lang="en-US" dirty="0" smtClean="0"/>
          </a:p>
          <a:p>
            <a:r>
              <a:rPr lang="en-US" sz="2400" dirty="0" smtClean="0">
                <a:effectLst/>
              </a:rPr>
              <a:t>Asteroid Pallas </a:t>
            </a:r>
          </a:p>
          <a:p>
            <a:r>
              <a:rPr lang="en-US" sz="2400" dirty="0" smtClean="0">
                <a:effectLst/>
              </a:rPr>
              <a:t>Demon Star </a:t>
            </a:r>
            <a:r>
              <a:rPr lang="en-US" sz="2400" dirty="0" err="1" smtClean="0">
                <a:effectLst/>
              </a:rPr>
              <a:t>Algol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“Ghost of the Summer Sun”</a:t>
            </a:r>
            <a:endParaRPr lang="en-US" sz="2400" dirty="0" smtClean="0">
              <a:effectLst/>
            </a:endParaRPr>
          </a:p>
          <a:p>
            <a:endParaRPr lang="en-US" sz="2400" dirty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>
              <a:effectLst/>
            </a:endParaRPr>
          </a:p>
          <a:p>
            <a:endParaRPr lang="en-US" sz="2400" dirty="0" smtClean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Month’s </a:t>
            </a:r>
            <a:r>
              <a:rPr lang="en-US" dirty="0" err="1" smtClean="0"/>
              <a:t>Astro</a:t>
            </a:r>
            <a:r>
              <a:rPr lang="en-US" dirty="0" smtClean="0"/>
              <a:t>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8" b="57106"/>
          <a:stretch/>
        </p:blipFill>
        <p:spPr bwMode="auto">
          <a:xfrm>
            <a:off x="16042" y="1600200"/>
            <a:ext cx="9153358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Orionids</a:t>
            </a:r>
            <a:r>
              <a:rPr lang="en-US" dirty="0" smtClean="0"/>
              <a:t> Meteor Shower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42" y="1600200"/>
            <a:ext cx="915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Peak: Oct. 21-23; Max 15-20/Hour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cdn.media.astronomy.com/~/media/Images/News%20and%20Observing/Sky%20this%20Month/2012/10/Path-of-Pallas.jpg?la=en&amp;mw=900&amp;mh=65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9" b="12043"/>
          <a:stretch/>
        </p:blipFill>
        <p:spPr bwMode="auto">
          <a:xfrm>
            <a:off x="0" y="1600200"/>
            <a:ext cx="9127958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 Pallas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42" y="1600200"/>
            <a:ext cx="915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Path of Pallas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trojourney.files.wordpress.com/2009/09/algol_e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79" y="1547945"/>
            <a:ext cx="9245600" cy="53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 Star: </a:t>
            </a:r>
            <a:r>
              <a:rPr lang="en-US" dirty="0" err="1" smtClean="0"/>
              <a:t>Algol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42" y="1600200"/>
            <a:ext cx="915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Named such as it is at the head of Medusa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425" b="11111"/>
          <a:stretch/>
        </p:blipFill>
        <p:spPr bwMode="auto">
          <a:xfrm>
            <a:off x="16042" y="1600200"/>
            <a:ext cx="9127958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of the Summer Sun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42" y="1600200"/>
            <a:ext cx="9153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On and around Oct. 29</a:t>
            </a:r>
            <a:r>
              <a:rPr lang="en-US" sz="2000" baseline="30000" dirty="0" smtClean="0">
                <a:solidFill>
                  <a:schemeClr val="tx1">
                    <a:lumMod val="85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,  </a:t>
            </a:r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</a:rPr>
              <a:t>Arcturus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 will be in approximately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the same spot as the Sun was in June/July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2596</TotalTime>
  <Words>341</Words>
  <Application>Microsoft Office PowerPoint</Application>
  <PresentationFormat>On-screen Show (4:3)</PresentationFormat>
  <Paragraphs>128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PowerPoint Presentation</vt:lpstr>
      <vt:lpstr>“What’s up”</vt:lpstr>
      <vt:lpstr>This Month’s Sky: September2012</vt:lpstr>
      <vt:lpstr>Our Solar System Tonight</vt:lpstr>
      <vt:lpstr>This Month’s Astro Events</vt:lpstr>
      <vt:lpstr>Orionids Meteor Shower</vt:lpstr>
      <vt:lpstr>Asteroid Pallas</vt:lpstr>
      <vt:lpstr>Demon Star: Algol</vt:lpstr>
      <vt:lpstr>Ghost of the Summer Sun</vt:lpstr>
      <vt:lpstr>Target List</vt:lpstr>
      <vt:lpstr>Gee Whiz Question of the Month </vt:lpstr>
      <vt:lpstr>Gee Whiz Question of the Month</vt:lpstr>
      <vt:lpstr>CE Observing Challenge</vt:lpstr>
      <vt:lpstr>Useful Websites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98</cp:revision>
  <dcterms:created xsi:type="dcterms:W3CDTF">2012-06-12T01:54:20Z</dcterms:created>
  <dcterms:modified xsi:type="dcterms:W3CDTF">2012-10-20T03:15:33Z</dcterms:modified>
</cp:coreProperties>
</file>